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7" r:id="rId13"/>
    <p:sldId id="275" r:id="rId14"/>
    <p:sldId id="276" r:id="rId15"/>
    <p:sldId id="270" r:id="rId16"/>
    <p:sldId id="272" r:id="rId17"/>
    <p:sldId id="273" r:id="rId18"/>
    <p:sldId id="274" r:id="rId19"/>
    <p:sldId id="271" r:id="rId20"/>
    <p:sldId id="269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B09-656C-4D62-8621-34E55F8F1396}" type="datetimeFigureOut">
              <a:rPr lang="es-MX" smtClean="0"/>
              <a:pPr/>
              <a:t>22/09/2016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A83B-59CD-4D29-9D9E-0000953E9A2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84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B09-656C-4D62-8621-34E55F8F1396}" type="datetimeFigureOut">
              <a:rPr lang="es-MX" smtClean="0"/>
              <a:pPr/>
              <a:t>22/09/2016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A83B-59CD-4D29-9D9E-0000953E9A2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525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B09-656C-4D62-8621-34E55F8F1396}" type="datetimeFigureOut">
              <a:rPr lang="es-MX" smtClean="0"/>
              <a:pPr/>
              <a:t>22/09/2016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A83B-59CD-4D29-9D9E-0000953E9A2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81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B09-656C-4D62-8621-34E55F8F1396}" type="datetimeFigureOut">
              <a:rPr lang="es-MX" smtClean="0"/>
              <a:pPr/>
              <a:t>22/09/2016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A83B-59CD-4D29-9D9E-0000953E9A2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94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B09-656C-4D62-8621-34E55F8F1396}" type="datetimeFigureOut">
              <a:rPr lang="es-MX" smtClean="0"/>
              <a:pPr/>
              <a:t>22/09/2016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A83B-59CD-4D29-9D9E-0000953E9A2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909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B09-656C-4D62-8621-34E55F8F1396}" type="datetimeFigureOut">
              <a:rPr lang="es-MX" smtClean="0"/>
              <a:pPr/>
              <a:t>22/09/2016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A83B-59CD-4D29-9D9E-0000953E9A2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781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B09-656C-4D62-8621-34E55F8F1396}" type="datetimeFigureOut">
              <a:rPr lang="es-MX" smtClean="0"/>
              <a:pPr/>
              <a:t>22/09/2016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A83B-59CD-4D29-9D9E-0000953E9A2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886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B09-656C-4D62-8621-34E55F8F1396}" type="datetimeFigureOut">
              <a:rPr lang="es-MX" smtClean="0"/>
              <a:pPr/>
              <a:t>22/09/2016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A83B-59CD-4D29-9D9E-0000953E9A2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086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B09-656C-4D62-8621-34E55F8F1396}" type="datetimeFigureOut">
              <a:rPr lang="es-MX" smtClean="0"/>
              <a:pPr/>
              <a:t>22/09/2016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A83B-59CD-4D29-9D9E-0000953E9A2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177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B09-656C-4D62-8621-34E55F8F1396}" type="datetimeFigureOut">
              <a:rPr lang="es-MX" smtClean="0"/>
              <a:pPr/>
              <a:t>22/09/2016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A83B-59CD-4D29-9D9E-0000953E9A2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169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8B09-656C-4D62-8621-34E55F8F1396}" type="datetimeFigureOut">
              <a:rPr lang="es-MX" smtClean="0"/>
              <a:pPr/>
              <a:t>22/09/2016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A83B-59CD-4D29-9D9E-0000953E9A2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055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58B09-656C-4D62-8621-34E55F8F1396}" type="datetimeFigureOut">
              <a:rPr lang="es-MX" smtClean="0"/>
              <a:pPr/>
              <a:t>22/09/2016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6A83B-59CD-4D29-9D9E-0000953E9A2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954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ben.sep.gob.mx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yair.rodriguez@sep.gob.mx" TargetMode="External"/><Relationship Id="rId2" Type="http://schemas.openxmlformats.org/officeDocument/2006/relationships/hyperlink" Target="mailto:dgespe.soportesiben@sep.gob.m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ben.sep.gob.mx/menu_ayuda/index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935117" y="2690625"/>
            <a:ext cx="74706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Sistema de Información Básica</a:t>
            </a:r>
          </a:p>
          <a:p>
            <a:pPr algn="ctr"/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de la Educación Normal</a:t>
            </a:r>
          </a:p>
          <a:p>
            <a:pPr algn="ctr"/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SIBEN 2016</a:t>
            </a: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34033" y="6300028"/>
            <a:ext cx="310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dirty="0" smtClean="0">
                <a:solidFill>
                  <a:schemeClr val="bg1"/>
                </a:solidFill>
                <a:latin typeface="Soberana Sans" pitchFamily="50" charset="0"/>
              </a:rPr>
              <a:t>Ing. Lydia Raquel Vera Reza</a:t>
            </a:r>
            <a:endParaRPr lang="es-MX" dirty="0">
              <a:solidFill>
                <a:schemeClr val="bg1"/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s-MX" dirty="0" smtClean="0">
                <a:latin typeface="Soberana Sans" pitchFamily="50" charset="0"/>
              </a:rPr>
              <a:t>Aulas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Bibliotecas</a:t>
            </a:r>
          </a:p>
          <a:p>
            <a:r>
              <a:rPr lang="es-MX" dirty="0" smtClean="0">
                <a:latin typeface="Soberana Sans" pitchFamily="50" charset="0"/>
              </a:rPr>
              <a:t>Aulas </a:t>
            </a:r>
            <a:r>
              <a:rPr lang="es-MX" dirty="0">
                <a:latin typeface="Soberana Sans" pitchFamily="50" charset="0"/>
              </a:rPr>
              <a:t>de </a:t>
            </a:r>
            <a:r>
              <a:rPr lang="es-MX" dirty="0" smtClean="0">
                <a:latin typeface="Soberana Sans" pitchFamily="50" charset="0"/>
              </a:rPr>
              <a:t>cómputo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Auditorios Idiomas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Albercas</a:t>
            </a:r>
          </a:p>
          <a:p>
            <a:r>
              <a:rPr lang="es-MX" dirty="0" smtClean="0">
                <a:latin typeface="Soberana Sans" pitchFamily="50" charset="0"/>
              </a:rPr>
              <a:t>Gimnasios</a:t>
            </a:r>
          </a:p>
          <a:p>
            <a:r>
              <a:rPr lang="es-MX" dirty="0" smtClean="0">
                <a:latin typeface="Soberana Sans" pitchFamily="50" charset="0"/>
              </a:rPr>
              <a:t>Canchas</a:t>
            </a:r>
          </a:p>
          <a:p>
            <a:r>
              <a:rPr lang="es-MX" dirty="0" smtClean="0">
                <a:latin typeface="Soberana Sans" pitchFamily="50" charset="0"/>
              </a:rPr>
              <a:t>Pistas</a:t>
            </a:r>
          </a:p>
          <a:p>
            <a:r>
              <a:rPr lang="es-MX" dirty="0" smtClean="0">
                <a:latin typeface="Soberana Sans" pitchFamily="50" charset="0"/>
              </a:rPr>
              <a:t>Salas </a:t>
            </a:r>
            <a:r>
              <a:rPr lang="es-MX" dirty="0">
                <a:latin typeface="Soberana Sans" pitchFamily="50" charset="0"/>
              </a:rPr>
              <a:t>de </a:t>
            </a:r>
            <a:r>
              <a:rPr lang="es-MX" dirty="0" smtClean="0">
                <a:latin typeface="Soberana Sans" pitchFamily="50" charset="0"/>
              </a:rPr>
              <a:t>maestros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Cubículos </a:t>
            </a:r>
            <a:r>
              <a:rPr lang="es-MX" dirty="0">
                <a:latin typeface="Soberana Sans" pitchFamily="50" charset="0"/>
              </a:rPr>
              <a:t>de </a:t>
            </a:r>
            <a:r>
              <a:rPr lang="es-MX" dirty="0" smtClean="0">
                <a:latin typeface="Soberana Sans" pitchFamily="50" charset="0"/>
              </a:rPr>
              <a:t>maestros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Salas </a:t>
            </a:r>
            <a:r>
              <a:rPr lang="es-MX" dirty="0">
                <a:latin typeface="Soberana Sans" pitchFamily="50" charset="0"/>
              </a:rPr>
              <a:t>de </a:t>
            </a:r>
            <a:r>
              <a:rPr lang="es-MX" dirty="0" smtClean="0">
                <a:latin typeface="Soberana Sans" pitchFamily="50" charset="0"/>
              </a:rPr>
              <a:t>múltiples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Laboratorios</a:t>
            </a:r>
          </a:p>
          <a:p>
            <a:r>
              <a:rPr lang="es-MX" dirty="0" smtClean="0">
                <a:latin typeface="Soberana Sans" pitchFamily="50" charset="0"/>
              </a:rPr>
              <a:t>Talleres</a:t>
            </a:r>
            <a:endParaRPr lang="es-MX" dirty="0">
              <a:latin typeface="Soberana Sans" pitchFamily="50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s-MX" b="1" dirty="0">
                <a:latin typeface="Soberana Sans" pitchFamily="50" charset="0"/>
              </a:rPr>
              <a:t>Equipo de cómputo </a:t>
            </a:r>
            <a:r>
              <a:rPr lang="es-MX" dirty="0" smtClean="0">
                <a:latin typeface="Soberana Sans" pitchFamily="50" charset="0"/>
              </a:rPr>
              <a:t>para alumnos, </a:t>
            </a:r>
            <a:r>
              <a:rPr lang="es-MX" dirty="0">
                <a:latin typeface="Soberana Sans" pitchFamily="50" charset="0"/>
              </a:rPr>
              <a:t>docentes</a:t>
            </a:r>
            <a:r>
              <a:rPr lang="es-MX" dirty="0" smtClean="0">
                <a:latin typeface="Soberana Sans" pitchFamily="50" charset="0"/>
              </a:rPr>
              <a:t> y administrativos</a:t>
            </a:r>
          </a:p>
          <a:p>
            <a:r>
              <a:rPr lang="es-MX" b="1" dirty="0" smtClean="0">
                <a:latin typeface="Soberana Sans" pitchFamily="50" charset="0"/>
              </a:rPr>
              <a:t>Equipo de cómputo c/Internet </a:t>
            </a:r>
            <a:r>
              <a:rPr lang="es-MX" dirty="0">
                <a:latin typeface="Soberana Sans" pitchFamily="50" charset="0"/>
              </a:rPr>
              <a:t>para </a:t>
            </a:r>
            <a:r>
              <a:rPr lang="es-MX" dirty="0" smtClean="0">
                <a:latin typeface="Soberana Sans" pitchFamily="50" charset="0"/>
              </a:rPr>
              <a:t>alumnos, docentes y administrativos</a:t>
            </a:r>
          </a:p>
          <a:p>
            <a:r>
              <a:rPr lang="es-MX" dirty="0" smtClean="0">
                <a:latin typeface="Soberana Sans" pitchFamily="50" charset="0"/>
              </a:rPr>
              <a:t> </a:t>
            </a:r>
            <a:r>
              <a:rPr lang="es-MX" dirty="0">
                <a:latin typeface="Soberana Sans" pitchFamily="50" charset="0"/>
              </a:rPr>
              <a:t>Internet de banda </a:t>
            </a:r>
            <a:r>
              <a:rPr lang="es-MX" dirty="0" smtClean="0">
                <a:latin typeface="Soberana Sans" pitchFamily="50" charset="0"/>
              </a:rPr>
              <a:t>ancha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Equipo SIDEN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Equipo </a:t>
            </a:r>
            <a:r>
              <a:rPr lang="es-MX" dirty="0">
                <a:latin typeface="Soberana Sans" pitchFamily="50" charset="0"/>
              </a:rPr>
              <a:t>EDUSAT</a:t>
            </a:r>
            <a:r>
              <a:rPr lang="es-MX" dirty="0" smtClean="0">
                <a:latin typeface="Soberana Sans" pitchFamily="50" charset="0"/>
              </a:rPr>
              <a:t> </a:t>
            </a:r>
          </a:p>
          <a:p>
            <a:r>
              <a:rPr lang="es-MX" dirty="0" smtClean="0">
                <a:latin typeface="Soberana Sans" pitchFamily="50" charset="0"/>
              </a:rPr>
              <a:t>Especial: Rampa, elevadores, computadoras especiales, software especial, baños </a:t>
            </a:r>
            <a:r>
              <a:rPr lang="es-MX" dirty="0">
                <a:latin typeface="Soberana Sans" pitchFamily="50" charset="0"/>
              </a:rPr>
              <a:t>para </a:t>
            </a:r>
            <a:r>
              <a:rPr lang="es-MX" dirty="0" smtClean="0">
                <a:latin typeface="Soberana Sans" pitchFamily="50" charset="0"/>
              </a:rPr>
              <a:t>discapacitados, libros braille y </a:t>
            </a:r>
            <a:r>
              <a:rPr lang="es-MX" dirty="0">
                <a:latin typeface="Soberana Sans" pitchFamily="50" charset="0"/>
              </a:rPr>
              <a:t>Guías para ciegos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oberana Sans" pitchFamily="50" charset="0"/>
              </a:rPr>
              <a:t>Infraestructura</a:t>
            </a:r>
            <a:endParaRPr lang="es-MX" dirty="0">
              <a:latin typeface="Soberana Sans" pitchFamily="50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801" y="334397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SIBEN 2016</a:t>
            </a:r>
          </a:p>
          <a:p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Niveles de Usuario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MX" sz="2800" dirty="0" smtClean="0">
                <a:latin typeface="Soberana Sans" pitchFamily="50" charset="0"/>
              </a:rPr>
              <a:t>Usuario desconocido</a:t>
            </a:r>
            <a:endParaRPr lang="en-US" sz="2800" dirty="0" smtClean="0">
              <a:latin typeface="Soberana Sans" pitchFamily="50" charset="0"/>
            </a:endParaRPr>
          </a:p>
          <a:p>
            <a:pPr lvl="0"/>
            <a:r>
              <a:rPr lang="es-MX" sz="2800" dirty="0" err="1" smtClean="0">
                <a:latin typeface="Soberana Sans" pitchFamily="50" charset="0"/>
              </a:rPr>
              <a:t>Capturista</a:t>
            </a:r>
            <a:endParaRPr lang="en-US" sz="2800" dirty="0" smtClean="0">
              <a:latin typeface="Soberana Sans" pitchFamily="50" charset="0"/>
            </a:endParaRPr>
          </a:p>
          <a:p>
            <a:pPr lvl="0"/>
            <a:r>
              <a:rPr lang="es-MX" sz="2800" dirty="0" smtClean="0">
                <a:latin typeface="Soberana Sans" pitchFamily="50" charset="0"/>
              </a:rPr>
              <a:t>Supervisor</a:t>
            </a:r>
            <a:endParaRPr lang="en-US" sz="2800" dirty="0" smtClean="0">
              <a:latin typeface="Soberana Sans" pitchFamily="50" charset="0"/>
            </a:endParaRPr>
          </a:p>
          <a:p>
            <a:pPr lvl="0"/>
            <a:r>
              <a:rPr lang="es-MX" sz="2800" dirty="0" smtClean="0">
                <a:latin typeface="Soberana Sans" pitchFamily="50" charset="0"/>
              </a:rPr>
              <a:t>Enlace estatal</a:t>
            </a:r>
            <a:endParaRPr lang="en-US" sz="2800" dirty="0" smtClean="0"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3600" dirty="0" smtClean="0">
                <a:latin typeface="Soberana Sans" pitchFamily="50" charset="0"/>
              </a:rPr>
              <a:t>Funciones del </a:t>
            </a:r>
            <a:r>
              <a:rPr lang="es-MX" sz="3600" dirty="0" err="1" smtClean="0">
                <a:latin typeface="Soberana Sans" pitchFamily="50" charset="0"/>
              </a:rPr>
              <a:t>capturista</a:t>
            </a:r>
            <a:endParaRPr lang="es-MX" sz="3600" dirty="0">
              <a:latin typeface="Soberana Sans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MX" dirty="0" smtClean="0"/>
              <a:t>Agregar alumnos</a:t>
            </a:r>
          </a:p>
          <a:p>
            <a:pPr lvl="0"/>
            <a:r>
              <a:rPr lang="es-MX" dirty="0" smtClean="0"/>
              <a:t>Reinscribir alumnos</a:t>
            </a:r>
          </a:p>
          <a:p>
            <a:pPr lvl="0"/>
            <a:r>
              <a:rPr lang="es-MX" dirty="0" smtClean="0"/>
              <a:t>Dar bajas temporales , excepto de 8º semestre.</a:t>
            </a:r>
          </a:p>
          <a:p>
            <a:pPr lvl="0"/>
            <a:r>
              <a:rPr lang="es-MX" dirty="0" smtClean="0"/>
              <a:t>Llenar datos de los egresados</a:t>
            </a:r>
          </a:p>
          <a:p>
            <a:pPr lvl="0"/>
            <a:r>
              <a:rPr lang="es-MX" dirty="0" smtClean="0"/>
              <a:t>Agregar escuelas de práctica</a:t>
            </a:r>
          </a:p>
          <a:p>
            <a:pPr lvl="0"/>
            <a:r>
              <a:rPr lang="es-MX" dirty="0" smtClean="0"/>
              <a:t>Agregar personal</a:t>
            </a:r>
          </a:p>
          <a:p>
            <a:pPr lvl="0"/>
            <a:r>
              <a:rPr lang="es-MX" dirty="0" smtClean="0"/>
              <a:t>Activar personal.</a:t>
            </a:r>
          </a:p>
          <a:p>
            <a:pPr lvl="0"/>
            <a:r>
              <a:rPr lang="es-MX" dirty="0" smtClean="0"/>
              <a:t>Corregir errores en la CURP de alumnos y personal.</a:t>
            </a:r>
            <a:endParaRPr lang="es-MX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3600" dirty="0" smtClean="0">
                <a:latin typeface="Soberana Sans" pitchFamily="50" charset="0"/>
              </a:rPr>
              <a:t>Funciones del supervisor</a:t>
            </a:r>
            <a:endParaRPr lang="es-MX" sz="3600" dirty="0">
              <a:latin typeface="Soberana Sans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dirty="0" smtClean="0"/>
              <a:t>El Supervisor de la escuela será designado por el director y tendrá las siguientes funciones.</a:t>
            </a:r>
          </a:p>
          <a:p>
            <a:pPr lvl="0"/>
            <a:r>
              <a:rPr lang="es-MX" dirty="0" smtClean="0"/>
              <a:t>Actualizar Datos Generales de la Escuela</a:t>
            </a:r>
          </a:p>
          <a:p>
            <a:pPr lvl="0"/>
            <a:r>
              <a:rPr lang="es-MX" dirty="0" smtClean="0"/>
              <a:t>Configurar parámetros</a:t>
            </a:r>
          </a:p>
          <a:p>
            <a:pPr lvl="0"/>
            <a:r>
              <a:rPr lang="es-MX" dirty="0" smtClean="0"/>
              <a:t>Corregir alumnos</a:t>
            </a:r>
          </a:p>
          <a:p>
            <a:pPr lvl="0"/>
            <a:r>
              <a:rPr lang="es-MX" dirty="0" smtClean="0"/>
              <a:t>Corregir datos del personal</a:t>
            </a:r>
          </a:p>
          <a:p>
            <a:pPr lvl="0"/>
            <a:r>
              <a:rPr lang="es-MX" dirty="0" smtClean="0"/>
              <a:t>Revisar que los datos capturados sean correctos.</a:t>
            </a:r>
          </a:p>
          <a:p>
            <a:pPr lvl="0"/>
            <a:r>
              <a:rPr lang="es-MX" dirty="0" smtClean="0"/>
              <a:t>Finalizar la captura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3600" dirty="0" smtClean="0">
                <a:latin typeface="Soberana Sans" pitchFamily="50" charset="0"/>
              </a:rPr>
              <a:t>Funciones del enlace estatal</a:t>
            </a:r>
            <a:endParaRPr lang="es-MX" sz="3600" dirty="0">
              <a:latin typeface="Soberana Sans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 smtClean="0"/>
              <a:t>El enlace estatal, es una persona designada por las autoridades locales de la entidad, para ser el vínculo entre la DGESPE y las Escuelas, entre sus principales actividades se encuentran:</a:t>
            </a:r>
          </a:p>
          <a:p>
            <a:pPr lvl="0"/>
            <a:r>
              <a:rPr lang="es-MX" dirty="0" smtClean="0"/>
              <a:t>Activar a los supervisores</a:t>
            </a:r>
          </a:p>
          <a:p>
            <a:pPr lvl="0"/>
            <a:r>
              <a:rPr lang="es-MX" dirty="0" smtClean="0"/>
              <a:t>Mantener actualizado el directorio de autoridades estatales.</a:t>
            </a:r>
          </a:p>
          <a:p>
            <a:pPr lvl="0"/>
            <a:r>
              <a:rPr lang="es-MX" dirty="0" smtClean="0"/>
              <a:t>Mantener actualizada la lista de directores.</a:t>
            </a:r>
          </a:p>
          <a:p>
            <a:pPr lvl="0"/>
            <a:r>
              <a:rPr lang="es-MX" dirty="0" smtClean="0"/>
              <a:t>Monitorear el avance de captura tanto de personal como de alumnos</a:t>
            </a:r>
          </a:p>
          <a:p>
            <a:pPr lvl="0"/>
            <a:r>
              <a:rPr lang="es-MX" dirty="0" smtClean="0"/>
              <a:t>Dar bajas temporales de 8º semestre</a:t>
            </a:r>
          </a:p>
          <a:p>
            <a:pPr lvl="0"/>
            <a:r>
              <a:rPr lang="es-MX" dirty="0" smtClean="0"/>
              <a:t>Dar bajas definitivas</a:t>
            </a:r>
          </a:p>
          <a:p>
            <a:pPr lvl="0"/>
            <a:r>
              <a:rPr lang="es-MX" dirty="0" smtClean="0"/>
              <a:t>Resolver conflictos.</a:t>
            </a:r>
          </a:p>
          <a:p>
            <a:pPr lvl="0"/>
            <a:r>
              <a:rPr lang="es-MX" dirty="0" smtClean="0"/>
              <a:t>Cambiar de licenciatura y especialidad a los alumnos.(excepto cambios de plan)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801" y="334397"/>
            <a:ext cx="304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SIBEN 2016</a:t>
            </a:r>
          </a:p>
          <a:p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Actividades por Usuario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itchFamily="50" charset="0"/>
            </a:endParaRPr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877662"/>
              </p:ext>
            </p:extLst>
          </p:nvPr>
        </p:nvGraphicFramePr>
        <p:xfrm>
          <a:off x="457200" y="1600200"/>
          <a:ext cx="7128791" cy="3672409"/>
        </p:xfrm>
        <a:graphic>
          <a:graphicData uri="http://schemas.openxmlformats.org/drawingml/2006/table">
            <a:tbl>
              <a:tblPr/>
              <a:tblGrid>
                <a:gridCol w="2654189"/>
                <a:gridCol w="2022317"/>
                <a:gridCol w="1070831"/>
                <a:gridCol w="1381454"/>
              </a:tblGrid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/>
                          <a:ea typeface="Times New Roman"/>
                          <a:cs typeface="Times New Roman"/>
                        </a:rPr>
                        <a:t>Acción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Capturista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Supervisor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Enlace Estatal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Alta Alumnos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Reinscripción de Alumnos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Edición de Alumno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 (Con Restricciones)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Cambio de Escuela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Bajas Temporales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/>
                          <a:ea typeface="Times New Roman"/>
                          <a:cs typeface="Times New Roman"/>
                        </a:rPr>
                        <a:t>Sí(8º)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Bajas Definitivas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Egresado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 Listado Bajas Temporales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 Listado Bajas Definitivas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Consultas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Agregar Escuelas de Práctica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Editar Escuelas de Práctica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 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7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801" y="334397"/>
            <a:ext cx="25298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SIBEN 2016</a:t>
            </a:r>
          </a:p>
          <a:p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Permisos de usuario</a:t>
            </a:r>
            <a:endParaRPr lang="es-MX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oberana Sans" pitchFamily="50" charset="0"/>
            </a:endParaRPr>
          </a:p>
          <a:p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itchFamily="50" charset="0"/>
            </a:endParaRPr>
          </a:p>
        </p:txBody>
      </p:sp>
      <p:graphicFrame>
        <p:nvGraphicFramePr>
          <p:cNvPr id="8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938849"/>
              </p:ext>
            </p:extLst>
          </p:nvPr>
        </p:nvGraphicFramePr>
        <p:xfrm>
          <a:off x="457200" y="1600200"/>
          <a:ext cx="7488833" cy="2828881"/>
        </p:xfrm>
        <a:graphic>
          <a:graphicData uri="http://schemas.openxmlformats.org/drawingml/2006/table">
            <a:tbl>
              <a:tblPr/>
              <a:tblGrid>
                <a:gridCol w="2681207"/>
                <a:gridCol w="1602542"/>
                <a:gridCol w="1602542"/>
                <a:gridCol w="1602542"/>
              </a:tblGrid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/>
                          <a:ea typeface="Times New Roman"/>
                          <a:cs typeface="Times New Roman"/>
                        </a:rPr>
                        <a:t>Función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Capturista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Supervisor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Enlace Estatal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Cambiar Licenciatura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/>
                          <a:ea typeface="Times New Roman"/>
                          <a:cs typeface="Times New Roman"/>
                        </a:rPr>
                        <a:t>Sí(No</a:t>
                      </a:r>
                      <a:r>
                        <a:rPr lang="es-MX" sz="12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cambio de plan)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Cambiar Especialidad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Cambiar Semestre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Solo 2 </a:t>
                      </a:r>
                      <a:r>
                        <a:rPr lang="es-MX" sz="1200" dirty="0" smtClean="0">
                          <a:latin typeface="Arial"/>
                          <a:ea typeface="Times New Roman"/>
                          <a:cs typeface="Times New Roman"/>
                        </a:rPr>
                        <a:t>opciones (-)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/>
                          <a:ea typeface="Times New Roman"/>
                          <a:cs typeface="Times New Roman"/>
                        </a:rPr>
                        <a:t>Solo 2 opciones (-)</a:t>
                      </a:r>
                      <a:endParaRPr lang="es-MX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/>
                          <a:ea typeface="Times New Roman"/>
                          <a:cs typeface="Times New Roman"/>
                        </a:rPr>
                        <a:t>Solo 2 opciones (-)</a:t>
                      </a:r>
                      <a:endParaRPr lang="es-MX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Cambiar Grupo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Cambiar Turno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Cambiar Modalidad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Corregir matrícula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Apoyos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SEPA-Ingles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Becas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Sí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7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07904" y="1844824"/>
            <a:ext cx="4618856" cy="2448272"/>
          </a:xfrm>
        </p:spPr>
        <p:txBody>
          <a:bodyPr>
            <a:normAutofit fontScale="90000"/>
          </a:bodyPr>
          <a:lstStyle/>
          <a:p>
            <a:pPr algn="r"/>
            <a:r>
              <a:rPr lang="es-ES_tradnl" dirty="0" smtClean="0"/>
              <a:t>Diagrama de flujo para la actualización de datos</a:t>
            </a:r>
            <a:endParaRPr lang="en-US" dirty="0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847696" y="214290"/>
            <a:ext cx="1466850" cy="44577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8000" tIns="10800" rIns="1800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Inicio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60" name="AutoShape 12"/>
          <p:cNvCxnSpPr>
            <a:cxnSpLocks noChangeShapeType="1"/>
          </p:cNvCxnSpPr>
          <p:nvPr/>
        </p:nvCxnSpPr>
        <p:spPr bwMode="auto">
          <a:xfrm>
            <a:off x="1581121" y="660060"/>
            <a:ext cx="0" cy="19240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28596" y="861990"/>
            <a:ext cx="2209800" cy="504825"/>
          </a:xfrm>
          <a:prstGeom prst="rect">
            <a:avLst/>
          </a:prstGeom>
          <a:solidFill>
            <a:srgbClr val="9BBB59">
              <a:alpha val="50000"/>
            </a:srgbClr>
          </a:solidFill>
          <a:ln w="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306000" tIns="10800" rIns="1800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 </a:t>
            </a: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enlace estatal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Activa a los supervisores, y actualiza directores de las escuelas.</a:t>
            </a:r>
            <a:endParaRPr kumimoji="0" 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28596" y="1643040"/>
            <a:ext cx="2209800" cy="504825"/>
          </a:xfrm>
          <a:prstGeom prst="rect">
            <a:avLst/>
          </a:prstGeom>
          <a:solidFill>
            <a:srgbClr val="8DB3E2"/>
          </a:solidFill>
          <a:ln w="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306000" tIns="10800" rIns="1800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 Supervisor 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Configura parámetros, activando    así al capturista.</a:t>
            </a:r>
            <a:endParaRPr kumimoji="0" 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38121" y="3117329"/>
            <a:ext cx="2209800" cy="504825"/>
          </a:xfrm>
          <a:prstGeom prst="rect">
            <a:avLst/>
          </a:prstGeom>
          <a:solidFill>
            <a:srgbClr val="DDD8C2"/>
          </a:solidFill>
          <a:ln w="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306000" tIns="10800" rIns="1800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 </a:t>
            </a:r>
            <a:r>
              <a:rPr kumimoji="0" lang="es-MX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capturista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Ingresa nuevos alumnos y reinscribe a los alumnos existentes. </a:t>
            </a:r>
            <a:r>
              <a:rPr lang="es-MX" sz="1000" dirty="0" smtClean="0">
                <a:latin typeface="Calibri" pitchFamily="34" charset="0"/>
              </a:rPr>
              <a:t>Agrega datos de los egresados</a:t>
            </a:r>
            <a:endParaRPr kumimoji="0" 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38121" y="3860279"/>
            <a:ext cx="2209800" cy="504825"/>
          </a:xfrm>
          <a:prstGeom prst="rect">
            <a:avLst/>
          </a:prstGeom>
          <a:solidFill>
            <a:srgbClr val="DDD8C2"/>
          </a:solidFill>
          <a:ln w="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306000" tIns="10800" rIns="1800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 capturista</a:t>
            </a:r>
            <a:r>
              <a:rPr kumimoji="0" lang="es-MX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Ingresa nuevo personal y activa al personal existente.</a:t>
            </a:r>
            <a:endParaRPr kumimoji="0" lang="es-MX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67544" y="2348111"/>
            <a:ext cx="2209800" cy="504825"/>
          </a:xfrm>
          <a:prstGeom prst="rect">
            <a:avLst/>
          </a:prstGeom>
          <a:solidFill>
            <a:srgbClr val="8DB3E2"/>
          </a:solidFill>
          <a:ln w="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306000" tIns="10800" rIns="1800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 Supervisor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Actualiza los datos de la Escuela </a:t>
            </a:r>
            <a:r>
              <a:rPr kumimoji="0" lang="es-MX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(dirección, directivos e infraestructura).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89992" y="4567964"/>
            <a:ext cx="2209800" cy="504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306000" tIns="10800" rIns="1800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 </a:t>
            </a: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supervisor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</a:t>
            </a:r>
            <a:endParaRPr kumimoji="0" 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Revisa los 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informes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Preliminares.</a:t>
            </a:r>
            <a:endParaRPr kumimoji="0" 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28596" y="5214915"/>
            <a:ext cx="2209800" cy="504825"/>
          </a:xfrm>
          <a:prstGeom prst="rect">
            <a:avLst/>
          </a:prstGeom>
          <a:solidFill>
            <a:schemeClr val="accent3"/>
          </a:solidFill>
          <a:ln w="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306000" tIns="10800" rIns="1800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 </a:t>
            </a: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enlace estatal 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Revisa los informes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preliminares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68" name="AutoShape 20"/>
          <p:cNvCxnSpPr>
            <a:cxnSpLocks noChangeShapeType="1"/>
          </p:cNvCxnSpPr>
          <p:nvPr/>
        </p:nvCxnSpPr>
        <p:spPr bwMode="auto">
          <a:xfrm>
            <a:off x="1581121" y="1366815"/>
            <a:ext cx="0" cy="276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69" name="AutoShape 21"/>
          <p:cNvCxnSpPr>
            <a:cxnSpLocks noChangeShapeType="1"/>
          </p:cNvCxnSpPr>
          <p:nvPr/>
        </p:nvCxnSpPr>
        <p:spPr bwMode="auto">
          <a:xfrm>
            <a:off x="1581121" y="2184060"/>
            <a:ext cx="0" cy="19240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70" name="AutoShape 22"/>
          <p:cNvCxnSpPr>
            <a:cxnSpLocks noChangeShapeType="1"/>
          </p:cNvCxnSpPr>
          <p:nvPr/>
        </p:nvCxnSpPr>
        <p:spPr bwMode="auto">
          <a:xfrm>
            <a:off x="1581121" y="3667874"/>
            <a:ext cx="0" cy="19240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71" name="AutoShape 23"/>
          <p:cNvCxnSpPr>
            <a:cxnSpLocks noChangeShapeType="1"/>
          </p:cNvCxnSpPr>
          <p:nvPr/>
        </p:nvCxnSpPr>
        <p:spPr bwMode="auto">
          <a:xfrm>
            <a:off x="1619672" y="2846462"/>
            <a:ext cx="0" cy="19240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72" name="AutoShape 24"/>
          <p:cNvCxnSpPr>
            <a:cxnSpLocks noChangeShapeType="1"/>
          </p:cNvCxnSpPr>
          <p:nvPr/>
        </p:nvCxnSpPr>
        <p:spPr bwMode="auto">
          <a:xfrm>
            <a:off x="1571596" y="4338615"/>
            <a:ext cx="0" cy="19240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73" name="AutoShape 25"/>
          <p:cNvCxnSpPr>
            <a:cxnSpLocks noChangeShapeType="1"/>
          </p:cNvCxnSpPr>
          <p:nvPr/>
        </p:nvCxnSpPr>
        <p:spPr bwMode="auto">
          <a:xfrm>
            <a:off x="1571596" y="5052990"/>
            <a:ext cx="0" cy="19240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2857488" y="5143512"/>
            <a:ext cx="1714500" cy="6858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34000" tIns="0" rIns="1800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Los informes son correctos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2571736" y="6000768"/>
            <a:ext cx="2209800" cy="504825"/>
          </a:xfrm>
          <a:prstGeom prst="rect">
            <a:avLst/>
          </a:prstGeom>
          <a:solidFill>
            <a:srgbClr val="8DB3E2"/>
          </a:solidFill>
          <a:ln w="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306000" tIns="10800" rIns="1800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 Supervisor 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Finaliza captura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77" name="AutoShape 29"/>
          <p:cNvCxnSpPr>
            <a:cxnSpLocks noChangeShapeType="1"/>
          </p:cNvCxnSpPr>
          <p:nvPr/>
        </p:nvCxnSpPr>
        <p:spPr bwMode="auto">
          <a:xfrm>
            <a:off x="3714744" y="5857892"/>
            <a:ext cx="0" cy="19240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5000628" y="6000768"/>
            <a:ext cx="1785950" cy="504825"/>
          </a:xfrm>
          <a:prstGeom prst="rect">
            <a:avLst/>
          </a:prstGeom>
          <a:solidFill>
            <a:srgbClr val="8DB3E2"/>
          </a:solidFill>
          <a:ln w="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306000" tIns="10800" rIns="1800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 Supervisor 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Imprime los informes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finales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79" name="AutoShape 31"/>
          <p:cNvCxnSpPr>
            <a:cxnSpLocks noChangeShapeType="1"/>
            <a:stCxn id="2076" idx="3"/>
            <a:endCxn id="2078" idx="1"/>
          </p:cNvCxnSpPr>
          <p:nvPr/>
        </p:nvCxnSpPr>
        <p:spPr bwMode="auto">
          <a:xfrm>
            <a:off x="4781536" y="6253181"/>
            <a:ext cx="21909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80" name="AutoShape 32"/>
          <p:cNvCxnSpPr>
            <a:cxnSpLocks noChangeShapeType="1"/>
            <a:stCxn id="2078" idx="3"/>
            <a:endCxn id="2081" idx="1"/>
          </p:cNvCxnSpPr>
          <p:nvPr/>
        </p:nvCxnSpPr>
        <p:spPr bwMode="auto">
          <a:xfrm flipV="1">
            <a:off x="6786578" y="6223653"/>
            <a:ext cx="214314" cy="295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81" name="AutoShape 33"/>
          <p:cNvSpPr>
            <a:spLocks noChangeArrowheads="1"/>
          </p:cNvSpPr>
          <p:nvPr/>
        </p:nvSpPr>
        <p:spPr bwMode="auto">
          <a:xfrm>
            <a:off x="7000892" y="6000768"/>
            <a:ext cx="1466850" cy="44577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8000" tIns="10800" rIns="1800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3923928" y="5805264"/>
            <a:ext cx="257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10800" rIns="1800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Sí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4427984" y="5157192"/>
            <a:ext cx="257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10800" rIns="1800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84" name="AutoShape 36"/>
          <p:cNvCxnSpPr>
            <a:cxnSpLocks noChangeShapeType="1"/>
          </p:cNvCxnSpPr>
          <p:nvPr/>
        </p:nvCxnSpPr>
        <p:spPr bwMode="auto">
          <a:xfrm>
            <a:off x="2643174" y="5500702"/>
            <a:ext cx="2381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4857752" y="5214950"/>
            <a:ext cx="2209800" cy="504825"/>
          </a:xfrm>
          <a:prstGeom prst="rect">
            <a:avLst/>
          </a:prstGeom>
          <a:solidFill>
            <a:srgbClr val="8DB3E2"/>
          </a:solidFill>
          <a:ln w="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306000" tIns="10800" rIns="1800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 Supervisor 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Corrige los errores.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86" name="AutoShape 38"/>
          <p:cNvCxnSpPr>
            <a:cxnSpLocks noChangeShapeType="1"/>
            <a:stCxn id="2085" idx="0"/>
            <a:endCxn id="2066" idx="3"/>
          </p:cNvCxnSpPr>
          <p:nvPr/>
        </p:nvCxnSpPr>
        <p:spPr bwMode="auto">
          <a:xfrm rot="16200000" flipV="1">
            <a:off x="4133936" y="3386234"/>
            <a:ext cx="394573" cy="326286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43" name="AutoShape 36"/>
          <p:cNvCxnSpPr>
            <a:cxnSpLocks noChangeShapeType="1"/>
          </p:cNvCxnSpPr>
          <p:nvPr/>
        </p:nvCxnSpPr>
        <p:spPr bwMode="auto">
          <a:xfrm>
            <a:off x="4572000" y="5500702"/>
            <a:ext cx="2381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801" y="334397"/>
            <a:ext cx="312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SIBEN 2016</a:t>
            </a:r>
          </a:p>
          <a:p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Requerimientos técnicos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SIBEN es un sistema en línea, por lo que solo es necesario que cuente con conexión a Internet y un navegador, preferentemente </a:t>
            </a:r>
            <a:r>
              <a:rPr lang="es-MX" dirty="0" err="1" smtClean="0"/>
              <a:t>Mozilla</a:t>
            </a:r>
            <a:r>
              <a:rPr lang="es-MX" dirty="0" smtClean="0"/>
              <a:t> o Google </a:t>
            </a:r>
            <a:r>
              <a:rPr lang="es-MX" dirty="0" err="1" smtClean="0"/>
              <a:t>Chrome</a:t>
            </a:r>
            <a:r>
              <a:rPr lang="es-MX" dirty="0" smtClean="0"/>
              <a:t> y se encuentra disponible en:</a:t>
            </a:r>
          </a:p>
          <a:p>
            <a:pPr>
              <a:buNone/>
            </a:pPr>
            <a:r>
              <a:rPr lang="es-MX" dirty="0" smtClean="0">
                <a:hlinkClick r:id="rId2"/>
              </a:rPr>
              <a:t>	http://www.siben.sep.gob.mx/</a:t>
            </a:r>
            <a:endParaRPr lang="es-MX" dirty="0" smtClean="0"/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2247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801" y="334397"/>
            <a:ext cx="273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SIBEN 2016</a:t>
            </a:r>
          </a:p>
          <a:p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Guía Soporte Técnico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Acudir al supervisor de la escuela</a:t>
            </a:r>
          </a:p>
          <a:p>
            <a:r>
              <a:rPr lang="es-MX" dirty="0" smtClean="0"/>
              <a:t>Acudir al enlace estatal</a:t>
            </a:r>
          </a:p>
          <a:p>
            <a:r>
              <a:rPr lang="es-MX" dirty="0" smtClean="0"/>
              <a:t>Pedir soporte al SIBEN</a:t>
            </a:r>
          </a:p>
          <a:p>
            <a:pPr>
              <a:buNone/>
            </a:pPr>
            <a:r>
              <a:rPr lang="es-MX" dirty="0" smtClean="0"/>
              <a:t>	- Entidades de Aguascalientes a estado de </a:t>
            </a:r>
            <a:r>
              <a:rPr lang="es-MX" dirty="0" smtClean="0"/>
              <a:t>Michoacán, </a:t>
            </a:r>
            <a:r>
              <a:rPr lang="es-MX" dirty="0" smtClean="0"/>
              <a:t>comunicarse con Guillermo Huerta al correo </a:t>
            </a:r>
            <a:r>
              <a:rPr lang="es-MX" dirty="0" smtClean="0">
                <a:hlinkClick r:id="rId2"/>
              </a:rPr>
              <a:t>dgespe.soportesiben@sep.gob.mx</a:t>
            </a:r>
            <a:endParaRPr lang="es-MX" dirty="0" smtClean="0"/>
          </a:p>
          <a:p>
            <a:pPr>
              <a:buNone/>
            </a:pPr>
            <a:r>
              <a:rPr lang="es-MX" dirty="0" smtClean="0"/>
              <a:t>	- Entidades de </a:t>
            </a:r>
            <a:r>
              <a:rPr lang="es-MX" dirty="0" smtClean="0"/>
              <a:t>Morelos a </a:t>
            </a:r>
            <a:r>
              <a:rPr lang="es-MX" dirty="0" smtClean="0"/>
              <a:t>Zacatecas, comunicarse con Guadalupe Virto al correo </a:t>
            </a:r>
            <a:r>
              <a:rPr lang="es-MX" dirty="0" smtClean="0">
                <a:hlinkClick r:id="rId3"/>
              </a:rPr>
              <a:t>guadalupe.virto@sep.gob.mx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47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801" y="334397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SIBEN 2016</a:t>
            </a: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Soberana Titular" pitchFamily="50" charset="0"/>
            </a:endParaRPr>
          </a:p>
          <a:p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¿Qué es el </a:t>
            </a:r>
            <a:r>
              <a:rPr lang="es-MX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siben</a:t>
            </a: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?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Soberana Sans" pitchFamily="50" charset="0"/>
              </a:rPr>
              <a:t>Es un programa que se utiliza para facilitar la consulta y actualización de la información de las Escuelas Normales a nivel nacional.</a:t>
            </a:r>
            <a:endParaRPr lang="es-MX" dirty="0"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Menú ayuda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>
                <a:hlinkClick r:id="rId2"/>
              </a:rPr>
              <a:t>http://www.siben.sep.gob.mx/menu_ayuda/index.php</a:t>
            </a:r>
            <a:endParaRPr lang="es-MX" dirty="0" smtClean="0"/>
          </a:p>
          <a:p>
            <a:r>
              <a:rPr lang="es-MX" b="1" dirty="0" smtClean="0"/>
              <a:t>1.-¿Cómo usar el Cuadro de Búsqueda?</a:t>
            </a:r>
          </a:p>
          <a:p>
            <a:r>
              <a:rPr lang="es-MX" b="1" dirty="0" smtClean="0"/>
              <a:t> 2.-¿Cómo realizar una Baja Temporal? </a:t>
            </a:r>
          </a:p>
          <a:p>
            <a:r>
              <a:rPr lang="es-MX" b="1" dirty="0" smtClean="0"/>
              <a:t>3.-¿Cómo realizar una Baja Definitiva?</a:t>
            </a:r>
          </a:p>
          <a:p>
            <a:r>
              <a:rPr lang="es-MX" b="1" dirty="0" smtClean="0"/>
              <a:t>4.-¿Cómo dar una Baja y/o Jubilación del Personal? </a:t>
            </a:r>
          </a:p>
          <a:p>
            <a:r>
              <a:rPr lang="es-MX" b="1" dirty="0" smtClean="0"/>
              <a:t>5.-¿Cómo cambiar de Función al Personal?</a:t>
            </a:r>
          </a:p>
          <a:p>
            <a:r>
              <a:rPr lang="es-MX" b="1" dirty="0" smtClean="0"/>
              <a:t>6.-¿Cómo inscribir a un Alumno que esta en Baja Temporal?</a:t>
            </a:r>
            <a:r>
              <a:rPr lang="es-MX" dirty="0" smtClean="0"/>
              <a:t> </a:t>
            </a:r>
          </a:p>
          <a:p>
            <a:r>
              <a:rPr lang="es-MX" b="1" dirty="0" smtClean="0"/>
              <a:t>7.-¿Cómo hacer el Cambio de Escuela de un Alumno Sin Conflicto?</a:t>
            </a:r>
            <a:r>
              <a:rPr lang="es-MX" dirty="0" smtClean="0"/>
              <a:t> </a:t>
            </a:r>
          </a:p>
          <a:p>
            <a:r>
              <a:rPr lang="es-MX" b="1" dirty="0" smtClean="0"/>
              <a:t>8.-¿Cómo hacer el Cambio de Escuela de un Alumno Con Conflicto? </a:t>
            </a:r>
          </a:p>
          <a:p>
            <a:r>
              <a:rPr lang="es-MX" b="1" dirty="0" smtClean="0"/>
              <a:t>9.-¿Cómo Egresar a un Alumno? </a:t>
            </a: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801" y="334397"/>
            <a:ext cx="17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SIBEN 2016</a:t>
            </a: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Soberana Titular" pitchFamily="50" charset="0"/>
            </a:endParaRPr>
          </a:p>
          <a:p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OBJETIVO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Soberana Sans" pitchFamily="50" charset="0"/>
              </a:rPr>
              <a:t>Contar con datos específicos, únicos y confiables sobre la educación normal en México para la puesta en marcha de diferentes programas. </a:t>
            </a:r>
          </a:p>
          <a:p>
            <a:endParaRPr lang="es-MX" dirty="0"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801" y="334397"/>
            <a:ext cx="17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SIBEN 2016</a:t>
            </a: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Soberana Titular" pitchFamily="50" charset="0"/>
            </a:endParaRPr>
          </a:p>
          <a:p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META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Soberana Sans" pitchFamily="50" charset="0"/>
              </a:rPr>
              <a:t>Tener la participación del 100% de las escuelas en cada periodo de captura y generar así datos más certeros y precisos. </a:t>
            </a:r>
          </a:p>
          <a:p>
            <a:pPr>
              <a:buNone/>
            </a:pPr>
            <a:endParaRPr lang="es-MX" dirty="0"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801" y="334397"/>
            <a:ext cx="17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SIBEN 2016</a:t>
            </a: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Soberana Titular" pitchFamily="50" charset="0"/>
            </a:endParaRPr>
          </a:p>
          <a:p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importante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Soberana Sans" pitchFamily="50" charset="0"/>
              </a:rPr>
              <a:t>Coincidir con estadística</a:t>
            </a:r>
          </a:p>
          <a:p>
            <a:r>
              <a:rPr lang="es-MX" dirty="0" smtClean="0">
                <a:latin typeface="Soberana Sans" pitchFamily="50" charset="0"/>
              </a:rPr>
              <a:t>Actualizar datos de profesores para coincidir con PEFEN</a:t>
            </a:r>
          </a:p>
          <a:p>
            <a:r>
              <a:rPr lang="es-MX" dirty="0" smtClean="0">
                <a:latin typeface="Soberana Sans" pitchFamily="50" charset="0"/>
              </a:rPr>
              <a:t>Entregar informes para oficializar la estadística</a:t>
            </a:r>
            <a:endParaRPr lang="es-MX" dirty="0"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801" y="334397"/>
            <a:ext cx="3485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SIBEN 2016</a:t>
            </a: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Soberana Titular" pitchFamily="50" charset="0"/>
            </a:endParaRPr>
          </a:p>
          <a:p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berana Titular" pitchFamily="50" charset="0"/>
              </a:rPr>
              <a:t>Datos que recupera el SIBEN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Soberana Sans" pitchFamily="50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Soberana Sans" pitchFamily="50" charset="0"/>
              </a:rPr>
              <a:t>Escuelas</a:t>
            </a:r>
          </a:p>
          <a:p>
            <a:r>
              <a:rPr lang="es-MX" dirty="0" smtClean="0">
                <a:latin typeface="Soberana Sans" pitchFamily="50" charset="0"/>
              </a:rPr>
              <a:t>Alumnos</a:t>
            </a:r>
          </a:p>
          <a:p>
            <a:r>
              <a:rPr lang="es-MX" dirty="0" smtClean="0">
                <a:latin typeface="Soberana Sans" pitchFamily="50" charset="0"/>
              </a:rPr>
              <a:t>Personal</a:t>
            </a:r>
          </a:p>
          <a:p>
            <a:r>
              <a:rPr lang="es-MX" dirty="0" smtClean="0">
                <a:latin typeface="Soberana Sans" pitchFamily="50" charset="0"/>
              </a:rPr>
              <a:t>Infraestructura</a:t>
            </a:r>
          </a:p>
          <a:p>
            <a:endParaRPr lang="es-MX" dirty="0"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r>
              <a:rPr lang="es-MX" dirty="0" smtClean="0">
                <a:latin typeface="Soberana Sans" pitchFamily="50" charset="0"/>
              </a:rPr>
              <a:t>Entidad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Nombre</a:t>
            </a:r>
          </a:p>
          <a:p>
            <a:r>
              <a:rPr lang="es-MX" dirty="0" smtClean="0">
                <a:latin typeface="Soberana Sans" pitchFamily="50" charset="0"/>
              </a:rPr>
              <a:t>Sostenimiento</a:t>
            </a:r>
          </a:p>
          <a:p>
            <a:r>
              <a:rPr lang="es-MX" dirty="0" smtClean="0">
                <a:latin typeface="Soberana Sans" pitchFamily="50" charset="0"/>
              </a:rPr>
              <a:t>Domicilio geográfico</a:t>
            </a:r>
          </a:p>
          <a:p>
            <a:r>
              <a:rPr lang="es-MX" dirty="0" smtClean="0">
                <a:solidFill>
                  <a:srgbClr val="FF0000"/>
                </a:solidFill>
                <a:latin typeface="Soberana Sans" pitchFamily="50" charset="0"/>
              </a:rPr>
              <a:t>Régimen de seguridad social</a:t>
            </a:r>
            <a:endParaRPr lang="es-MX" dirty="0">
              <a:solidFill>
                <a:srgbClr val="FF0000"/>
              </a:solidFill>
              <a:latin typeface="Soberana Sans" pitchFamily="50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546243"/>
            <a:ext cx="4038600" cy="4525963"/>
          </a:xfrm>
          <a:noFill/>
        </p:spPr>
        <p:txBody>
          <a:bodyPr/>
          <a:lstStyle/>
          <a:p>
            <a:r>
              <a:rPr lang="es-MX" dirty="0" smtClean="0">
                <a:latin typeface="Soberana Sans" pitchFamily="50" charset="0"/>
              </a:rPr>
              <a:t>Servicios educativos:</a:t>
            </a:r>
          </a:p>
          <a:p>
            <a:pPr>
              <a:buNone/>
            </a:pPr>
            <a:r>
              <a:rPr lang="es-MX" dirty="0" smtClean="0">
                <a:latin typeface="Soberana Sans" pitchFamily="50" charset="0"/>
              </a:rPr>
              <a:t>	- Licenciatura</a:t>
            </a:r>
          </a:p>
          <a:p>
            <a:pPr>
              <a:buNone/>
            </a:pPr>
            <a:r>
              <a:rPr lang="es-MX" dirty="0">
                <a:latin typeface="Soberana Sans" pitchFamily="50" charset="0"/>
              </a:rPr>
              <a:t>	</a:t>
            </a:r>
            <a:r>
              <a:rPr lang="es-MX" dirty="0" smtClean="0">
                <a:latin typeface="Soberana Sans" pitchFamily="50" charset="0"/>
              </a:rPr>
              <a:t>- Especialidad</a:t>
            </a:r>
          </a:p>
          <a:p>
            <a:pPr>
              <a:buNone/>
            </a:pPr>
            <a:r>
              <a:rPr lang="es-MX" dirty="0" smtClean="0">
                <a:latin typeface="Soberana Sans" pitchFamily="50" charset="0"/>
              </a:rPr>
              <a:t>	- Modalidad</a:t>
            </a:r>
          </a:p>
          <a:p>
            <a:pPr>
              <a:buNone/>
            </a:pPr>
            <a:r>
              <a:rPr lang="es-MX" dirty="0">
                <a:latin typeface="Soberana Sans" pitchFamily="50" charset="0"/>
              </a:rPr>
              <a:t>	</a:t>
            </a:r>
            <a:r>
              <a:rPr lang="es-MX" dirty="0" smtClean="0">
                <a:latin typeface="Soberana Sans" pitchFamily="50" charset="0"/>
              </a:rPr>
              <a:t>- Turno</a:t>
            </a:r>
            <a:endParaRPr lang="es-MX" dirty="0">
              <a:latin typeface="Soberana Sans" pitchFamily="50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oberana Sans" pitchFamily="50" charset="0"/>
              </a:rPr>
              <a:t>Escuelas</a:t>
            </a:r>
            <a:endParaRPr lang="es-MX" dirty="0">
              <a:latin typeface="Soberana Sans" pitchFamily="50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es-MX" dirty="0" smtClean="0">
                <a:latin typeface="Soberana Sans" pitchFamily="50" charset="0"/>
              </a:rPr>
              <a:t>Entidad</a:t>
            </a:r>
          </a:p>
          <a:p>
            <a:r>
              <a:rPr lang="es-MX" dirty="0" smtClean="0">
                <a:latin typeface="Soberana Sans" pitchFamily="50" charset="0"/>
              </a:rPr>
              <a:t>Escuela </a:t>
            </a:r>
          </a:p>
          <a:p>
            <a:r>
              <a:rPr lang="es-MX" dirty="0" smtClean="0">
                <a:latin typeface="Soberana Sans" pitchFamily="50" charset="0"/>
              </a:rPr>
              <a:t>NID</a:t>
            </a:r>
          </a:p>
          <a:p>
            <a:r>
              <a:rPr lang="es-MX" dirty="0" smtClean="0">
                <a:latin typeface="Soberana Sans" pitchFamily="50" charset="0"/>
              </a:rPr>
              <a:t>Primer apellido</a:t>
            </a:r>
          </a:p>
          <a:p>
            <a:r>
              <a:rPr lang="es-MX" dirty="0" smtClean="0">
                <a:latin typeface="Soberana Sans" pitchFamily="50" charset="0"/>
              </a:rPr>
              <a:t>Segundo Apellido</a:t>
            </a:r>
          </a:p>
          <a:p>
            <a:r>
              <a:rPr lang="es-MX" dirty="0" smtClean="0">
                <a:latin typeface="Soberana Sans" pitchFamily="50" charset="0"/>
              </a:rPr>
              <a:t>Nombre</a:t>
            </a:r>
          </a:p>
          <a:p>
            <a:r>
              <a:rPr lang="es-MX" dirty="0" smtClean="0">
                <a:latin typeface="Soberana Sans" pitchFamily="50" charset="0"/>
              </a:rPr>
              <a:t>Edad</a:t>
            </a:r>
          </a:p>
          <a:p>
            <a:r>
              <a:rPr lang="es-MX" dirty="0" smtClean="0">
                <a:latin typeface="Soberana Sans" pitchFamily="50" charset="0"/>
              </a:rPr>
              <a:t>Género</a:t>
            </a:r>
          </a:p>
          <a:p>
            <a:r>
              <a:rPr lang="es-MX" dirty="0" smtClean="0">
                <a:latin typeface="Soberana Sans" pitchFamily="50" charset="0"/>
              </a:rPr>
              <a:t>CURP</a:t>
            </a:r>
          </a:p>
          <a:p>
            <a:r>
              <a:rPr lang="es-MX" dirty="0" smtClean="0">
                <a:latin typeface="Soberana Sans" pitchFamily="50" charset="0"/>
              </a:rPr>
              <a:t>Nacionalidad</a:t>
            </a:r>
          </a:p>
          <a:p>
            <a:r>
              <a:rPr lang="es-MX" dirty="0" smtClean="0">
                <a:latin typeface="Soberana Sans" pitchFamily="50" charset="0"/>
              </a:rPr>
              <a:t>Discapacidad</a:t>
            </a:r>
          </a:p>
          <a:p>
            <a:endParaRPr lang="es-MX" dirty="0">
              <a:latin typeface="Soberana Sans" pitchFamily="50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es-MX" dirty="0" smtClean="0">
                <a:latin typeface="Soberana Sans" pitchFamily="50" charset="0"/>
              </a:rPr>
              <a:t>Matrícula</a:t>
            </a:r>
          </a:p>
          <a:p>
            <a:r>
              <a:rPr lang="es-MX" dirty="0" smtClean="0">
                <a:latin typeface="Soberana Sans" pitchFamily="50" charset="0"/>
              </a:rPr>
              <a:t>Licenciatura</a:t>
            </a:r>
          </a:p>
          <a:p>
            <a:r>
              <a:rPr lang="es-MX" dirty="0" smtClean="0">
                <a:latin typeface="Soberana Sans" pitchFamily="50" charset="0"/>
              </a:rPr>
              <a:t>Especialidad</a:t>
            </a:r>
          </a:p>
          <a:p>
            <a:r>
              <a:rPr lang="es-MX" dirty="0" smtClean="0">
                <a:latin typeface="Soberana Sans" pitchFamily="50" charset="0"/>
              </a:rPr>
              <a:t>Modalidad</a:t>
            </a:r>
          </a:p>
          <a:p>
            <a:r>
              <a:rPr lang="es-MX" dirty="0" smtClean="0">
                <a:latin typeface="Soberana Sans" pitchFamily="50" charset="0"/>
              </a:rPr>
              <a:t>Turno</a:t>
            </a:r>
          </a:p>
          <a:p>
            <a:r>
              <a:rPr lang="es-MX" dirty="0" smtClean="0">
                <a:latin typeface="Soberana Sans" pitchFamily="50" charset="0"/>
              </a:rPr>
              <a:t>Semestre</a:t>
            </a:r>
          </a:p>
          <a:p>
            <a:r>
              <a:rPr lang="es-MX" dirty="0" smtClean="0">
                <a:latin typeface="Soberana Sans" pitchFamily="50" charset="0"/>
              </a:rPr>
              <a:t>Grupo</a:t>
            </a:r>
          </a:p>
          <a:p>
            <a:r>
              <a:rPr lang="es-MX" dirty="0" smtClean="0">
                <a:latin typeface="Soberana Sans" pitchFamily="50" charset="0"/>
              </a:rPr>
              <a:t>Sepa inglés </a:t>
            </a:r>
          </a:p>
          <a:p>
            <a:r>
              <a:rPr lang="es-MX" dirty="0" smtClean="0">
                <a:latin typeface="Soberana Sans" pitchFamily="50" charset="0"/>
              </a:rPr>
              <a:t>Apoyos que recibe</a:t>
            </a:r>
          </a:p>
          <a:p>
            <a:endParaRPr lang="es-MX" dirty="0">
              <a:latin typeface="Soberana Sans" pitchFamily="50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oberana Sans" pitchFamily="50" charset="0"/>
              </a:rPr>
              <a:t>Alumnos</a:t>
            </a:r>
            <a:endParaRPr lang="es-MX" dirty="0">
              <a:latin typeface="Soberana Sans" pitchFamily="50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es-MX" dirty="0" smtClean="0">
                <a:latin typeface="Soberana Sans" pitchFamily="50" charset="0"/>
              </a:rPr>
              <a:t>Entidad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Escuela</a:t>
            </a:r>
          </a:p>
          <a:p>
            <a:r>
              <a:rPr lang="es-MX" dirty="0" err="1" smtClean="0">
                <a:latin typeface="Soberana Sans" pitchFamily="50" charset="0"/>
              </a:rPr>
              <a:t>Curp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Primer apellido</a:t>
            </a:r>
          </a:p>
          <a:p>
            <a:r>
              <a:rPr lang="es-MX" dirty="0" smtClean="0">
                <a:latin typeface="Soberana Sans" pitchFamily="50" charset="0"/>
              </a:rPr>
              <a:t>Segundo Apellido</a:t>
            </a:r>
          </a:p>
          <a:p>
            <a:r>
              <a:rPr lang="es-MX" dirty="0" smtClean="0">
                <a:latin typeface="Soberana Sans" pitchFamily="50" charset="0"/>
              </a:rPr>
              <a:t>Nombre</a:t>
            </a:r>
          </a:p>
          <a:p>
            <a:r>
              <a:rPr lang="es-MX" dirty="0" smtClean="0">
                <a:latin typeface="Soberana Sans" pitchFamily="50" charset="0"/>
              </a:rPr>
              <a:t>Edad</a:t>
            </a:r>
          </a:p>
          <a:p>
            <a:r>
              <a:rPr lang="es-MX" dirty="0" smtClean="0">
                <a:latin typeface="Soberana Sans" pitchFamily="50" charset="0"/>
              </a:rPr>
              <a:t>Género</a:t>
            </a:r>
          </a:p>
          <a:p>
            <a:r>
              <a:rPr lang="es-MX" dirty="0" smtClean="0">
                <a:latin typeface="Soberana Sans" pitchFamily="50" charset="0"/>
              </a:rPr>
              <a:t>Función</a:t>
            </a:r>
          </a:p>
          <a:p>
            <a:r>
              <a:rPr lang="es-MX" dirty="0" smtClean="0">
                <a:latin typeface="Soberana Sans" pitchFamily="50" charset="0"/>
              </a:rPr>
              <a:t>Discapacidad</a:t>
            </a:r>
          </a:p>
          <a:p>
            <a:r>
              <a:rPr lang="es-MX" dirty="0" smtClean="0">
                <a:solidFill>
                  <a:srgbClr val="FF0000"/>
                </a:solidFill>
                <a:latin typeface="Soberana Sans" pitchFamily="50" charset="0"/>
              </a:rPr>
              <a:t>Nivel </a:t>
            </a:r>
            <a:r>
              <a:rPr lang="es-MX" dirty="0" smtClean="0">
                <a:solidFill>
                  <a:srgbClr val="FF0000"/>
                </a:solidFill>
                <a:latin typeface="Soberana Sans" pitchFamily="50" charset="0"/>
              </a:rPr>
              <a:t>SIN* Revisar*</a:t>
            </a:r>
            <a:endParaRPr lang="es-MX" dirty="0">
              <a:solidFill>
                <a:srgbClr val="FF0000"/>
              </a:solidFill>
              <a:latin typeface="Soberana Sans" pitchFamily="50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es-MX" dirty="0">
                <a:latin typeface="Soberana Sans" pitchFamily="50" charset="0"/>
              </a:rPr>
              <a:t>Antigüedad en </a:t>
            </a:r>
            <a:r>
              <a:rPr lang="es-MX" dirty="0" smtClean="0">
                <a:latin typeface="Soberana Sans" pitchFamily="50" charset="0"/>
              </a:rPr>
              <a:t>escuela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Antigüedad </a:t>
            </a:r>
            <a:r>
              <a:rPr lang="es-MX" dirty="0">
                <a:latin typeface="Soberana Sans" pitchFamily="50" charset="0"/>
              </a:rPr>
              <a:t>de </a:t>
            </a:r>
            <a:r>
              <a:rPr lang="es-MX" dirty="0" smtClean="0">
                <a:latin typeface="Soberana Sans" pitchFamily="50" charset="0"/>
              </a:rPr>
              <a:t>docente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Proyecto </a:t>
            </a:r>
            <a:r>
              <a:rPr lang="es-MX" dirty="0">
                <a:latin typeface="Soberana Sans" pitchFamily="50" charset="0"/>
              </a:rPr>
              <a:t>de </a:t>
            </a:r>
            <a:r>
              <a:rPr lang="es-MX" dirty="0" smtClean="0">
                <a:latin typeface="Soberana Sans" pitchFamily="50" charset="0"/>
              </a:rPr>
              <a:t>investigación</a:t>
            </a:r>
          </a:p>
          <a:p>
            <a:r>
              <a:rPr lang="es-MX" dirty="0" smtClean="0">
                <a:latin typeface="Soberana Sans" pitchFamily="50" charset="0"/>
              </a:rPr>
              <a:t>Estancia </a:t>
            </a:r>
            <a:r>
              <a:rPr lang="es-MX" dirty="0">
                <a:latin typeface="Soberana Sans" pitchFamily="50" charset="0"/>
              </a:rPr>
              <a:t>de </a:t>
            </a:r>
            <a:r>
              <a:rPr lang="es-MX" dirty="0" smtClean="0">
                <a:latin typeface="Soberana Sans" pitchFamily="50" charset="0"/>
              </a:rPr>
              <a:t>investigación</a:t>
            </a:r>
          </a:p>
          <a:p>
            <a:r>
              <a:rPr lang="es-MX" dirty="0" smtClean="0">
                <a:latin typeface="Soberana Sans" pitchFamily="50" charset="0"/>
              </a:rPr>
              <a:t>Nivel </a:t>
            </a:r>
            <a:r>
              <a:rPr lang="es-MX" dirty="0">
                <a:latin typeface="Soberana Sans" pitchFamily="50" charset="0"/>
              </a:rPr>
              <a:t>de </a:t>
            </a:r>
            <a:r>
              <a:rPr lang="es-MX" dirty="0" smtClean="0">
                <a:latin typeface="Soberana Sans" pitchFamily="50" charset="0"/>
              </a:rPr>
              <a:t>estudio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Titulado </a:t>
            </a:r>
            <a:r>
              <a:rPr lang="es-MX" dirty="0">
                <a:latin typeface="Soberana Sans" pitchFamily="50" charset="0"/>
              </a:rPr>
              <a:t>(s/n)</a:t>
            </a:r>
            <a:r>
              <a:rPr lang="es-MX" dirty="0" smtClean="0">
                <a:latin typeface="Soberana Sans" pitchFamily="50" charset="0"/>
              </a:rPr>
              <a:t> </a:t>
            </a:r>
          </a:p>
          <a:p>
            <a:r>
              <a:rPr lang="es-MX" dirty="0" smtClean="0">
                <a:latin typeface="Soberana Sans" pitchFamily="50" charset="0"/>
              </a:rPr>
              <a:t>Tema </a:t>
            </a:r>
            <a:r>
              <a:rPr lang="es-MX" dirty="0">
                <a:latin typeface="Soberana Sans" pitchFamily="50" charset="0"/>
              </a:rPr>
              <a:t>de </a:t>
            </a:r>
            <a:r>
              <a:rPr lang="es-MX" dirty="0" smtClean="0">
                <a:latin typeface="Soberana Sans" pitchFamily="50" charset="0"/>
              </a:rPr>
              <a:t>titulación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Campo Disciplina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Escuela </a:t>
            </a:r>
            <a:r>
              <a:rPr lang="es-MX" dirty="0">
                <a:latin typeface="Soberana Sans" pitchFamily="50" charset="0"/>
              </a:rPr>
              <a:t>de </a:t>
            </a:r>
            <a:r>
              <a:rPr lang="es-MX" dirty="0" smtClean="0">
                <a:latin typeface="Soberana Sans" pitchFamily="50" charset="0"/>
              </a:rPr>
              <a:t>egreso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Lengua indígena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Formas </a:t>
            </a:r>
            <a:r>
              <a:rPr lang="es-MX" dirty="0">
                <a:latin typeface="Soberana Sans" pitchFamily="50" charset="0"/>
              </a:rPr>
              <a:t>de </a:t>
            </a:r>
            <a:r>
              <a:rPr lang="es-MX" dirty="0" smtClean="0">
                <a:latin typeface="Soberana Sans" pitchFamily="50" charset="0"/>
              </a:rPr>
              <a:t>contratación</a:t>
            </a:r>
            <a:endParaRPr lang="es-MX" dirty="0">
              <a:latin typeface="Soberana Sans" pitchFamily="50" charset="0"/>
            </a:endParaRPr>
          </a:p>
          <a:p>
            <a:r>
              <a:rPr lang="es-MX" dirty="0" smtClean="0">
                <a:latin typeface="Soberana Sans" pitchFamily="50" charset="0"/>
              </a:rPr>
              <a:t>Tiempo </a:t>
            </a:r>
            <a:r>
              <a:rPr lang="es-MX" dirty="0">
                <a:latin typeface="Soberana Sans" pitchFamily="50" charset="0"/>
              </a:rPr>
              <a:t>de </a:t>
            </a:r>
            <a:r>
              <a:rPr lang="es-MX" dirty="0" smtClean="0">
                <a:latin typeface="Soberana Sans" pitchFamily="50" charset="0"/>
              </a:rPr>
              <a:t>dedicación</a:t>
            </a:r>
          </a:p>
          <a:p>
            <a:r>
              <a:rPr lang="es-MX" dirty="0" smtClean="0">
                <a:latin typeface="Soberana Sans" pitchFamily="50" charset="0"/>
              </a:rPr>
              <a:t>Asignaturas </a:t>
            </a:r>
            <a:r>
              <a:rPr lang="es-MX" dirty="0">
                <a:latin typeface="Soberana Sans" pitchFamily="50" charset="0"/>
              </a:rPr>
              <a:t>que imparte</a:t>
            </a:r>
            <a:r>
              <a:rPr lang="es-MX" dirty="0" smtClean="0">
                <a:latin typeface="Soberana Sans" pitchFamily="50" charset="0"/>
              </a:rPr>
              <a:t> </a:t>
            </a:r>
            <a:endParaRPr lang="es-MX" dirty="0">
              <a:latin typeface="Soberana Sans" pitchFamily="50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oberana Sans" pitchFamily="50" charset="0"/>
              </a:rPr>
              <a:t>Personal</a:t>
            </a:r>
            <a:endParaRPr lang="es-MX" dirty="0">
              <a:latin typeface="Soberana Sans" pitchFamily="5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928</Words>
  <Application>Microsoft Office PowerPoint</Application>
  <PresentationFormat>Presentación en pantalla (4:3)</PresentationFormat>
  <Paragraphs>285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Soberana Sans</vt:lpstr>
      <vt:lpstr>Soberana Titular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Escuelas</vt:lpstr>
      <vt:lpstr>Alumnos</vt:lpstr>
      <vt:lpstr>Personal</vt:lpstr>
      <vt:lpstr>Infraestructura</vt:lpstr>
      <vt:lpstr>Presentación de PowerPoint</vt:lpstr>
      <vt:lpstr>Funciones del capturista</vt:lpstr>
      <vt:lpstr>Funciones del supervisor</vt:lpstr>
      <vt:lpstr>Funciones del enlace estatal</vt:lpstr>
      <vt:lpstr>Presentación de PowerPoint</vt:lpstr>
      <vt:lpstr>Presentación de PowerPoint</vt:lpstr>
      <vt:lpstr>Diagrama de flujo para la actualización de datos</vt:lpstr>
      <vt:lpstr>Presentación de PowerPoint</vt:lpstr>
      <vt:lpstr>Presentación de PowerPoint</vt:lpstr>
      <vt:lpstr>Menú ayuda</vt:lpstr>
    </vt:vector>
  </TitlesOfParts>
  <Company>Secretaria de Educacion Publica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EMMANUEL RODRIGO LABASTIDA CUADRA</dc:creator>
  <cp:lastModifiedBy>LYDIA RAQUEL VERA REZA</cp:lastModifiedBy>
  <cp:revision>35</cp:revision>
  <dcterms:created xsi:type="dcterms:W3CDTF">2014-02-18T18:33:30Z</dcterms:created>
  <dcterms:modified xsi:type="dcterms:W3CDTF">2016-09-22T19:12:34Z</dcterms:modified>
</cp:coreProperties>
</file>